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5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9" r:id="rId4"/>
    <p:sldId id="258" r:id="rId5"/>
    <p:sldId id="259" r:id="rId6"/>
    <p:sldId id="270" r:id="rId7"/>
    <p:sldId id="272" r:id="rId8"/>
    <p:sldId id="276" r:id="rId9"/>
    <p:sldId id="273" r:id="rId10"/>
    <p:sldId id="275" r:id="rId11"/>
    <p:sldId id="274" r:id="rId12"/>
    <p:sldId id="277" r:id="rId13"/>
    <p:sldId id="278" r:id="rId14"/>
    <p:sldId id="261" r:id="rId15"/>
    <p:sldId id="263" r:id="rId16"/>
    <p:sldId id="264" r:id="rId17"/>
    <p:sldId id="279" r:id="rId18"/>
    <p:sldId id="280" r:id="rId19"/>
    <p:sldId id="283" r:id="rId20"/>
    <p:sldId id="281" r:id="rId21"/>
    <p:sldId id="282" r:id="rId22"/>
    <p:sldId id="285" r:id="rId23"/>
    <p:sldId id="286" r:id="rId24"/>
    <p:sldId id="284" r:id="rId25"/>
    <p:sldId id="288" r:id="rId26"/>
    <p:sldId id="289" r:id="rId27"/>
    <p:sldId id="290" r:id="rId28"/>
    <p:sldId id="292" r:id="rId29"/>
    <p:sldId id="291" r:id="rId30"/>
    <p:sldId id="268" r:id="rId31"/>
    <p:sldId id="294" r:id="rId32"/>
    <p:sldId id="295" r:id="rId33"/>
    <p:sldId id="296" r:id="rId34"/>
    <p:sldId id="297" r:id="rId35"/>
    <p:sldId id="298" r:id="rId3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66"/>
    <a:srgbClr val="CCCC00"/>
    <a:srgbClr val="197DCE"/>
    <a:srgbClr val="008000"/>
    <a:srgbClr val="F7F1E4"/>
    <a:srgbClr val="B8D3E8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89" d="100"/>
          <a:sy n="89" d="100"/>
        </p:scale>
        <p:origin x="427" y="53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BA013A81-3DCA-48FF-B1B3-A7C975A27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1C77BA0-3528-427C-9BE2-79D49213F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6FC400-839B-4AA9-A4EA-37F8D141619C}" type="datetime1">
              <a:rPr lang="es-ES" smtClean="0"/>
              <a:t>21/08/2019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9A05A8F-DB20-403E-B1F6-934526320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A1B1CAF2-EBF9-46DA-A085-6592F7330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0DF807-07AB-4E04-861A-CD3923A871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76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7E2A64-2C04-4992-AA1F-6E09D0262CD3}" type="datetime1">
              <a:rPr lang="es-ES" noProof="0" smtClean="0"/>
              <a:t>21/08/2019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51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404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198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222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725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038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404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011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632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935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76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083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2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164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22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81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93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801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96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811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613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235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14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3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8244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630321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0568248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088625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1598841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3346196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5799739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1870334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4572417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 con f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1" name="Marcador de texto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20XX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36" name="Marcador de texto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Consigna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28412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sub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xmlns="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 rtlCol="0"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xmlns="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049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72323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xmlns="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 rtlCol="0"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Marcador de texto 14">
            <a:extLst>
              <a:ext uri="{FF2B5EF4-FFF2-40B4-BE49-F238E27FC236}">
                <a16:creationId xmlns:a16="http://schemas.microsoft.com/office/drawing/2014/main" xmlns="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56074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de la sección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9" name="Marcador de texto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Título de la sección 2</a:t>
            </a:r>
          </a:p>
        </p:txBody>
      </p:sp>
      <p:sp>
        <p:nvSpPr>
          <p:cNvPr id="11" name="Marcador de texto 26">
            <a:extLst>
              <a:ext uri="{FF2B5EF4-FFF2-40B4-BE49-F238E27FC236}">
                <a16:creationId xmlns:a16="http://schemas.microsoft.com/office/drawing/2014/main" xmlns="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26">
            <a:extLst>
              <a:ext uri="{FF2B5EF4-FFF2-40B4-BE49-F238E27FC236}">
                <a16:creationId xmlns:a16="http://schemas.microsoft.com/office/drawing/2014/main" xmlns="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52001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texto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 rtlCol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CON GRÁFICO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Marcador de posición de gráfico 18">
            <a:extLst>
              <a:ext uri="{FF2B5EF4-FFF2-40B4-BE49-F238E27FC236}">
                <a16:creationId xmlns:a16="http://schemas.microsoft.com/office/drawing/2014/main" xmlns="" id="{BE9C98A7-B145-402E-BADA-CE785E3BA99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Hacer clic en el icono para agregar un gráfico</a:t>
            </a:r>
          </a:p>
        </p:txBody>
      </p:sp>
    </p:spTree>
    <p:extLst>
      <p:ext uri="{BB962C8B-B14F-4D97-AF65-F5344CB8AC3E}">
        <p14:creationId xmlns:p14="http://schemas.microsoft.com/office/powerpoint/2010/main" val="1330300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Marcador de texto 26">
            <a:extLst>
              <a:ext uri="{FF2B5EF4-FFF2-40B4-BE49-F238E27FC236}">
                <a16:creationId xmlns:a16="http://schemas.microsoft.com/office/drawing/2014/main" xmlns="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CON IMAGEN GRANDE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90228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de element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VÍDEO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Marcador de posición de elemento multimedia 7">
            <a:extLst>
              <a:ext uri="{FF2B5EF4-FFF2-40B4-BE49-F238E27FC236}">
                <a16:creationId xmlns:a16="http://schemas.microsoft.com/office/drawing/2014/main" xmlns="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</p:spTree>
    <p:extLst>
      <p:ext uri="{BB962C8B-B14F-4D97-AF65-F5344CB8AC3E}">
        <p14:creationId xmlns:p14="http://schemas.microsoft.com/office/powerpoint/2010/main" val="1612737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="1">
                <a:latin typeface="+mn-lt"/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xmlns="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contenido 2">
            <a:extLst>
              <a:ext uri="{FF2B5EF4-FFF2-40B4-BE49-F238E27FC236}">
                <a16:creationId xmlns:a16="http://schemas.microsoft.com/office/drawing/2014/main" xmlns="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posición de contenido 3">
            <a:extLst>
              <a:ext uri="{FF2B5EF4-FFF2-40B4-BE49-F238E27FC236}">
                <a16:creationId xmlns:a16="http://schemas.microsoft.com/office/drawing/2014/main" xmlns="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contenido 3">
            <a:extLst>
              <a:ext uri="{FF2B5EF4-FFF2-40B4-BE49-F238E27FC236}">
                <a16:creationId xmlns:a16="http://schemas.microsoft.com/office/drawing/2014/main" xmlns="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4" name="Marcador de posición de texto 4">
            <a:extLst>
              <a:ext uri="{FF2B5EF4-FFF2-40B4-BE49-F238E27FC236}">
                <a16:creationId xmlns:a16="http://schemas.microsoft.com/office/drawing/2014/main" xmlns="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:a16="http://schemas.microsoft.com/office/drawing/2014/main" xmlns="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3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04422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xmlns="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xmlns="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1" name="Marcador de texto 21">
            <a:extLst>
              <a:ext uri="{FF2B5EF4-FFF2-40B4-BE49-F238E27FC236}">
                <a16:creationId xmlns:a16="http://schemas.microsoft.com/office/drawing/2014/main" xmlns="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32" name="Marcador de texto 24">
            <a:extLst>
              <a:ext uri="{FF2B5EF4-FFF2-40B4-BE49-F238E27FC236}">
                <a16:creationId xmlns:a16="http://schemas.microsoft.com/office/drawing/2014/main" xmlns="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xmlns="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xmlns="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5" name="Marcador de texto 21">
            <a:extLst>
              <a:ext uri="{FF2B5EF4-FFF2-40B4-BE49-F238E27FC236}">
                <a16:creationId xmlns:a16="http://schemas.microsoft.com/office/drawing/2014/main" xmlns="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6" name="Marcador de texto 24">
            <a:extLst>
              <a:ext uri="{FF2B5EF4-FFF2-40B4-BE49-F238E27FC236}">
                <a16:creationId xmlns:a16="http://schemas.microsoft.com/office/drawing/2014/main" xmlns="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4">
            <a:extLst>
              <a:ext uri="{FF2B5EF4-FFF2-40B4-BE49-F238E27FC236}">
                <a16:creationId xmlns:a16="http://schemas.microsoft.com/office/drawing/2014/main" xmlns="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xmlns="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9" name="Marcador de texto 24">
            <a:extLst>
              <a:ext uri="{FF2B5EF4-FFF2-40B4-BE49-F238E27FC236}">
                <a16:creationId xmlns:a16="http://schemas.microsoft.com/office/drawing/2014/main" xmlns="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xmlns="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1" name="Marcador de texto 24">
            <a:extLst>
              <a:ext uri="{FF2B5EF4-FFF2-40B4-BE49-F238E27FC236}">
                <a16:creationId xmlns:a16="http://schemas.microsoft.com/office/drawing/2014/main" xmlns="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2" name="Marcador de texto 24">
            <a:extLst>
              <a:ext uri="{FF2B5EF4-FFF2-40B4-BE49-F238E27FC236}">
                <a16:creationId xmlns:a16="http://schemas.microsoft.com/office/drawing/2014/main" xmlns="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xmlns="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4" name="Marcador de posición de imagen 12">
            <a:extLst>
              <a:ext uri="{FF2B5EF4-FFF2-40B4-BE49-F238E27FC236}">
                <a16:creationId xmlns:a16="http://schemas.microsoft.com/office/drawing/2014/main" xmlns="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6" name="Marcador de posición de imagen 12">
            <a:extLst>
              <a:ext uri="{FF2B5EF4-FFF2-40B4-BE49-F238E27FC236}">
                <a16:creationId xmlns:a16="http://schemas.microsoft.com/office/drawing/2014/main" xmlns="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7" name="Marcador de posición de imagen 9">
            <a:extLst>
              <a:ext uri="{FF2B5EF4-FFF2-40B4-BE49-F238E27FC236}">
                <a16:creationId xmlns:a16="http://schemas.microsoft.com/office/drawing/2014/main" xmlns="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3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1135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3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9771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3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6842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3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077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3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995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077026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5653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3" r:id="rId23"/>
    <p:sldLayoutId id="2147483784" r:id="rId24"/>
    <p:sldLayoutId id="2147483677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87" r:id="rId32"/>
    <p:sldLayoutId id="2147483695" r:id="rId33"/>
    <p:sldLayoutId id="2147483688" r:id="rId3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10" y="2288322"/>
            <a:ext cx="10048075" cy="2281355"/>
          </a:xfrm>
        </p:spPr>
        <p:txBody>
          <a:bodyPr rtlCol="0"/>
          <a:lstStyle/>
          <a:p>
            <a:pPr rtl="0"/>
            <a:r>
              <a:rPr lang="es-ES" sz="6000" dirty="0"/>
              <a:t>Tema 1</a:t>
            </a:r>
            <a:br>
              <a:rPr lang="es-ES" sz="6000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EL carnet </a:t>
            </a:r>
            <a:br>
              <a:rPr lang="es-ES" dirty="0"/>
            </a:br>
            <a:r>
              <a:rPr lang="es-ES" dirty="0"/>
              <a:t>de </a:t>
            </a:r>
            <a:r>
              <a:rPr lang="es-ES" dirty="0">
                <a:solidFill>
                  <a:srgbClr val="FFC000"/>
                </a:solidFill>
              </a:rPr>
              <a:t>identidad</a:t>
            </a:r>
            <a:br>
              <a:rPr lang="es-ES" dirty="0">
                <a:solidFill>
                  <a:srgbClr val="FFC000"/>
                </a:solidFill>
              </a:rPr>
            </a:br>
            <a:r>
              <a:rPr lang="es-ES" dirty="0"/>
              <a:t> de </a:t>
            </a:r>
            <a:r>
              <a:rPr lang="es-ES" sz="13800" dirty="0">
                <a:solidFill>
                  <a:schemeClr val="accent4">
                    <a:lumMod val="75000"/>
                  </a:schemeClr>
                </a:solidFill>
                <a:latin typeface="Fray Gabriel" panose="02000000000000000000" pitchFamily="2" charset="0"/>
              </a:rPr>
              <a:t>Jesús</a:t>
            </a:r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10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2601" y="2186902"/>
            <a:ext cx="9103852" cy="4480598"/>
          </a:xfrm>
        </p:spPr>
        <p:txBody>
          <a:bodyPr rtlCol="0">
            <a:normAutofit/>
          </a:bodyPr>
          <a:lstStyle/>
          <a:p>
            <a:pPr rtl="0">
              <a:buFont typeface="Wingdings" panose="05000000000000000000" pitchFamily="2" charset="2"/>
              <a:buChar char="q"/>
            </a:pPr>
            <a:r>
              <a:rPr lang="es-ES" sz="2800" dirty="0"/>
              <a:t>Escucharemos una serie de 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nombres extraños</a:t>
            </a:r>
            <a:r>
              <a:rPr lang="es-ES" sz="2800" dirty="0"/>
              <a:t> y difíciles de pronunciar, estemos </a:t>
            </a:r>
            <a:r>
              <a:rPr lang="es-ES" sz="2800" dirty="0">
                <a:solidFill>
                  <a:srgbClr val="FFFF00"/>
                </a:solidFill>
              </a:rPr>
              <a:t>atentos</a:t>
            </a:r>
            <a:r>
              <a:rPr lang="es-ES" sz="2800" dirty="0"/>
              <a:t> para ver si conoceremos algunos de ellos</a:t>
            </a:r>
          </a:p>
          <a:p>
            <a:pPr marL="0" indent="0" rtl="0">
              <a:buNone/>
            </a:pPr>
            <a:endParaRPr lang="es-ES" sz="2800" dirty="0"/>
          </a:p>
          <a:p>
            <a:pPr rtl="0">
              <a:buFont typeface="Wingdings" panose="05000000000000000000" pitchFamily="2" charset="2"/>
              <a:buChar char="q"/>
            </a:pPr>
            <a:r>
              <a:rPr lang="es-ES" sz="2800" dirty="0"/>
              <a:t>Fijémonos en las </a:t>
            </a:r>
            <a:r>
              <a:rPr lang="es-ES" sz="2800" dirty="0">
                <a:solidFill>
                  <a:srgbClr val="FF0066"/>
                </a:solidFill>
              </a:rPr>
              <a:t>mujeres</a:t>
            </a:r>
            <a:r>
              <a:rPr lang="es-ES" sz="2800" dirty="0"/>
              <a:t> que aparecen en el texto</a:t>
            </a:r>
          </a:p>
          <a:p>
            <a:pPr rtl="0">
              <a:buFont typeface="Wingdings" panose="05000000000000000000" pitchFamily="2" charset="2"/>
              <a:buChar char="q"/>
            </a:pPr>
            <a:endParaRPr lang="es-ES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800" dirty="0"/>
              <a:t>A) </a:t>
            </a:r>
            <a:r>
              <a:rPr lang="es-ES" sz="4800" dirty="0">
                <a:solidFill>
                  <a:srgbClr val="FFC000"/>
                </a:solidFill>
              </a:rPr>
              <a:t>Claves </a:t>
            </a:r>
            <a:r>
              <a:rPr lang="es-ES" sz="4800" dirty="0"/>
              <a:t>de lectura</a:t>
            </a:r>
          </a:p>
        </p:txBody>
      </p:sp>
    </p:spTree>
    <p:extLst>
      <p:ext uri="{BB962C8B-B14F-4D97-AF65-F5344CB8AC3E}">
        <p14:creationId xmlns:p14="http://schemas.microsoft.com/office/powerpoint/2010/main" val="275605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11</a:t>
            </a:fld>
            <a:endParaRPr lang="es-E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557629"/>
            <a:ext cx="11912600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4800" dirty="0"/>
              <a:t>B) </a:t>
            </a:r>
            <a:r>
              <a:rPr lang="es-ES" sz="4800" dirty="0">
                <a:solidFill>
                  <a:srgbClr val="F7F1E4"/>
                </a:solidFill>
              </a:rPr>
              <a:t>Proclamación</a:t>
            </a:r>
            <a:r>
              <a:rPr lang="es-ES" sz="4800" dirty="0">
                <a:solidFill>
                  <a:srgbClr val="FFC000"/>
                </a:solidFill>
              </a:rPr>
              <a:t> </a:t>
            </a:r>
            <a:r>
              <a:rPr lang="es-ES" sz="4800" dirty="0">
                <a:solidFill>
                  <a:srgbClr val="F7F1E4"/>
                </a:solidFill>
              </a:rPr>
              <a:t>del </a:t>
            </a:r>
            <a:r>
              <a:rPr lang="es-E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Texto </a:t>
            </a:r>
            <a:r>
              <a:rPr lang="es-ES" sz="4800" dirty="0">
                <a:solidFill>
                  <a:srgbClr val="F7F1E4"/>
                </a:solidFill>
              </a:rPr>
              <a:t>(Mt 1, 1-17)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96412" y="1883192"/>
            <a:ext cx="1048181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GENEALOGÍA DE JESUCRISTO</a:t>
            </a:r>
            <a:endParaRPr lang="es-MX" sz="2400" dirty="0"/>
          </a:p>
          <a:p>
            <a:r>
              <a:rPr lang="es-MX" sz="3300" b="1" dirty="0"/>
              <a:t>1. </a:t>
            </a:r>
            <a:r>
              <a:rPr lang="es-MX" sz="3300" dirty="0"/>
              <a:t>Libro genealogía de Jesucristo, hijo de David, hijo de Abraham: </a:t>
            </a:r>
          </a:p>
          <a:p>
            <a:r>
              <a:rPr lang="es-MX" sz="3300" b="1" dirty="0"/>
              <a:t>2. </a:t>
            </a:r>
            <a:r>
              <a:rPr lang="es-MX" sz="3300" dirty="0"/>
              <a:t>Abraham engendró a Isaac, Isaac engendró a Jacob, Jacob engendró a Judá y a sus hermanos, </a:t>
            </a:r>
          </a:p>
          <a:p>
            <a:r>
              <a:rPr lang="es-MX" sz="3300" b="1" dirty="0"/>
              <a:t>3. </a:t>
            </a:r>
            <a:r>
              <a:rPr lang="es-MX" sz="3300" dirty="0"/>
              <a:t>Judá engendró, de </a:t>
            </a:r>
            <a:r>
              <a:rPr lang="es-MX" sz="3300" dirty="0" err="1"/>
              <a:t>Tamar</a:t>
            </a:r>
            <a:r>
              <a:rPr lang="es-MX" sz="3300" dirty="0"/>
              <a:t>, a Fares y a Zara, Fares engendró a </a:t>
            </a:r>
            <a:r>
              <a:rPr lang="es-MX" sz="3300" dirty="0" err="1"/>
              <a:t>Esrom</a:t>
            </a:r>
            <a:r>
              <a:rPr lang="es-MX" sz="3300" dirty="0"/>
              <a:t>, </a:t>
            </a:r>
            <a:r>
              <a:rPr lang="es-MX" sz="3300" dirty="0" err="1"/>
              <a:t>Esrom</a:t>
            </a:r>
            <a:r>
              <a:rPr lang="es-MX" sz="3300" dirty="0"/>
              <a:t> engendró a </a:t>
            </a:r>
            <a:r>
              <a:rPr lang="es-MX" sz="3300" dirty="0" err="1"/>
              <a:t>Aram</a:t>
            </a:r>
            <a:r>
              <a:rPr lang="es-MX" sz="3300" dirty="0"/>
              <a:t>, </a:t>
            </a:r>
          </a:p>
          <a:p>
            <a:r>
              <a:rPr lang="es-MX" sz="3300" b="1" dirty="0"/>
              <a:t>4. </a:t>
            </a:r>
            <a:r>
              <a:rPr lang="es-MX" sz="3300" dirty="0" err="1"/>
              <a:t>Aram</a:t>
            </a:r>
            <a:r>
              <a:rPr lang="es-MX" sz="3300" dirty="0"/>
              <a:t> engendró a </a:t>
            </a:r>
            <a:r>
              <a:rPr lang="es-MX" sz="3300" dirty="0" err="1"/>
              <a:t>Aminadab</a:t>
            </a:r>
            <a:r>
              <a:rPr lang="es-MX" sz="3300" dirty="0"/>
              <a:t>, </a:t>
            </a:r>
            <a:r>
              <a:rPr lang="es-MX" sz="3300" dirty="0" err="1"/>
              <a:t>Aminadab</a:t>
            </a:r>
            <a:r>
              <a:rPr lang="es-MX" sz="3300" dirty="0"/>
              <a:t> engendró a </a:t>
            </a:r>
            <a:r>
              <a:rPr lang="es-MX" sz="3300" dirty="0" err="1"/>
              <a:t>Naassón</a:t>
            </a:r>
            <a:r>
              <a:rPr lang="es-MX" sz="3300" dirty="0"/>
              <a:t>, </a:t>
            </a:r>
            <a:r>
              <a:rPr lang="es-MX" sz="3300" dirty="0" err="1"/>
              <a:t>Naassón</a:t>
            </a:r>
            <a:r>
              <a:rPr lang="es-MX" sz="3300" dirty="0"/>
              <a:t> engendró a Salmón, </a:t>
            </a:r>
          </a:p>
        </p:txBody>
      </p:sp>
    </p:spTree>
    <p:extLst>
      <p:ext uri="{BB962C8B-B14F-4D97-AF65-F5344CB8AC3E}">
        <p14:creationId xmlns:p14="http://schemas.microsoft.com/office/powerpoint/2010/main" val="403212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12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091381" y="1170087"/>
            <a:ext cx="104523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6. </a:t>
            </a:r>
            <a:r>
              <a:rPr lang="es-MX" sz="3600" dirty="0"/>
              <a:t>Jesé engendró al rey David. David engendró, de la que fue mujer de Urías, a Salomón, </a:t>
            </a:r>
          </a:p>
          <a:p>
            <a:r>
              <a:rPr lang="es-MX" sz="3600" b="1" dirty="0"/>
              <a:t>7. </a:t>
            </a:r>
            <a:r>
              <a:rPr lang="es-MX" sz="3600" dirty="0"/>
              <a:t>Salomón engendró a </a:t>
            </a:r>
            <a:r>
              <a:rPr lang="es-MX" sz="3600" dirty="0" err="1"/>
              <a:t>Roboam</a:t>
            </a:r>
            <a:r>
              <a:rPr lang="es-MX" sz="3600" dirty="0"/>
              <a:t>, </a:t>
            </a:r>
            <a:r>
              <a:rPr lang="es-MX" sz="3600" dirty="0" err="1"/>
              <a:t>Roboam</a:t>
            </a:r>
            <a:r>
              <a:rPr lang="es-MX" sz="3600" dirty="0"/>
              <a:t> engendró a </a:t>
            </a:r>
            <a:r>
              <a:rPr lang="es-MX" sz="3600" dirty="0" err="1"/>
              <a:t>Abiá</a:t>
            </a:r>
            <a:r>
              <a:rPr lang="es-MX" sz="3600" dirty="0"/>
              <a:t>, </a:t>
            </a:r>
            <a:r>
              <a:rPr lang="es-MX" sz="3600" dirty="0" err="1"/>
              <a:t>Abiá</a:t>
            </a:r>
            <a:r>
              <a:rPr lang="es-MX" sz="3600" dirty="0"/>
              <a:t> engendró a </a:t>
            </a:r>
            <a:r>
              <a:rPr lang="es-MX" sz="3600" dirty="0" err="1"/>
              <a:t>Asaf</a:t>
            </a:r>
            <a:r>
              <a:rPr lang="es-MX" sz="3600" dirty="0"/>
              <a:t>, </a:t>
            </a:r>
          </a:p>
          <a:p>
            <a:r>
              <a:rPr lang="es-MX" sz="3600" b="1" dirty="0"/>
              <a:t>8. </a:t>
            </a:r>
            <a:r>
              <a:rPr lang="es-MX" sz="3600" dirty="0" err="1"/>
              <a:t>Asaf</a:t>
            </a:r>
            <a:r>
              <a:rPr lang="es-MX" sz="3600" dirty="0"/>
              <a:t> engendró a Josafat, Josafat engendró a Joram, Joram engendró a </a:t>
            </a:r>
            <a:r>
              <a:rPr lang="es-MX" sz="3600" dirty="0" err="1"/>
              <a:t>Ozías</a:t>
            </a:r>
            <a:r>
              <a:rPr lang="es-MX" sz="3600" dirty="0"/>
              <a:t>, </a:t>
            </a:r>
          </a:p>
          <a:p>
            <a:r>
              <a:rPr lang="es-MX" sz="3600" b="1" dirty="0"/>
              <a:t>9. </a:t>
            </a:r>
            <a:r>
              <a:rPr lang="es-MX" sz="3600" dirty="0" err="1"/>
              <a:t>Ozías</a:t>
            </a:r>
            <a:r>
              <a:rPr lang="es-MX" sz="3600" dirty="0"/>
              <a:t> engendró a </a:t>
            </a:r>
            <a:r>
              <a:rPr lang="es-MX" sz="3600" dirty="0" err="1"/>
              <a:t>Joatam</a:t>
            </a:r>
            <a:r>
              <a:rPr lang="es-MX" sz="3600" dirty="0"/>
              <a:t>, </a:t>
            </a:r>
            <a:r>
              <a:rPr lang="es-MX" sz="3600" dirty="0" err="1"/>
              <a:t>Joatam</a:t>
            </a:r>
            <a:r>
              <a:rPr lang="es-MX" sz="3600" dirty="0"/>
              <a:t> engendró a </a:t>
            </a:r>
            <a:r>
              <a:rPr lang="es-MX" sz="3600" dirty="0" err="1"/>
              <a:t>Acaz</a:t>
            </a:r>
            <a:r>
              <a:rPr lang="es-MX" sz="3600" dirty="0"/>
              <a:t>, </a:t>
            </a:r>
            <a:r>
              <a:rPr lang="es-MX" sz="3600" dirty="0" err="1"/>
              <a:t>Acaz</a:t>
            </a:r>
            <a:r>
              <a:rPr lang="es-MX" sz="3600" dirty="0"/>
              <a:t> engendró a Ezequías, </a:t>
            </a:r>
          </a:p>
        </p:txBody>
      </p:sp>
    </p:spTree>
    <p:extLst>
      <p:ext uri="{BB962C8B-B14F-4D97-AF65-F5344CB8AC3E}">
        <p14:creationId xmlns:p14="http://schemas.microsoft.com/office/powerpoint/2010/main" val="416023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11DBE06A-2C8A-44FA-9318-4BF6A8C3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noProof="1" dirty="0" smtClean="0"/>
              <a:pPr rtl="0"/>
              <a:t>13</a:t>
            </a:fld>
            <a:endParaRPr lang="es-ES" noProof="1"/>
          </a:p>
        </p:txBody>
      </p:sp>
      <p:sp>
        <p:nvSpPr>
          <p:cNvPr id="3" name="Rectángulo 2"/>
          <p:cNvSpPr/>
          <p:nvPr/>
        </p:nvSpPr>
        <p:spPr>
          <a:xfrm>
            <a:off x="1209368" y="739200"/>
            <a:ext cx="1006885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/>
              <a:t>10. Ezequías engendró a Manasés, Manasés engendró a Amón, Amón engendró a Josías, </a:t>
            </a:r>
          </a:p>
          <a:p>
            <a:r>
              <a:rPr lang="es-MX" sz="3200" dirty="0"/>
              <a:t>11. Josías engendró a </a:t>
            </a:r>
            <a:r>
              <a:rPr lang="es-MX" sz="3200" dirty="0" err="1"/>
              <a:t>Jeconías</a:t>
            </a:r>
            <a:r>
              <a:rPr lang="es-MX" sz="3200" dirty="0"/>
              <a:t> y a sus hermanos, cuando la deportación a Babilonia. </a:t>
            </a:r>
          </a:p>
          <a:p>
            <a:r>
              <a:rPr lang="es-MX" sz="3200" dirty="0"/>
              <a:t>12. Después de la deportación a Babilonia, </a:t>
            </a:r>
            <a:r>
              <a:rPr lang="es-MX" sz="3200" dirty="0" err="1"/>
              <a:t>Jeconías</a:t>
            </a:r>
            <a:r>
              <a:rPr lang="es-MX" sz="3200" dirty="0"/>
              <a:t> engendró a </a:t>
            </a:r>
            <a:r>
              <a:rPr lang="es-MX" sz="3200" dirty="0" err="1"/>
              <a:t>Salatiel</a:t>
            </a:r>
            <a:r>
              <a:rPr lang="es-MX" sz="3200" dirty="0"/>
              <a:t>, </a:t>
            </a:r>
            <a:r>
              <a:rPr lang="es-MX" sz="3200" dirty="0" err="1"/>
              <a:t>Salatiel</a:t>
            </a:r>
            <a:r>
              <a:rPr lang="es-MX" sz="3200" dirty="0"/>
              <a:t> engendró a </a:t>
            </a:r>
            <a:r>
              <a:rPr lang="es-MX" sz="3200" dirty="0" err="1"/>
              <a:t>Zorobabel</a:t>
            </a:r>
            <a:r>
              <a:rPr lang="es-MX" sz="3200" dirty="0"/>
              <a:t>, </a:t>
            </a:r>
          </a:p>
          <a:p>
            <a:r>
              <a:rPr lang="es-MX" sz="3200" dirty="0"/>
              <a:t>13. </a:t>
            </a:r>
            <a:r>
              <a:rPr lang="es-MX" sz="3200" dirty="0" err="1"/>
              <a:t>Zorobabel</a:t>
            </a:r>
            <a:r>
              <a:rPr lang="es-MX" sz="3200" dirty="0"/>
              <a:t> engendró a </a:t>
            </a:r>
            <a:r>
              <a:rPr lang="es-MX" sz="3200" dirty="0" err="1"/>
              <a:t>Abiud</a:t>
            </a:r>
            <a:r>
              <a:rPr lang="es-MX" sz="3200" dirty="0"/>
              <a:t>, </a:t>
            </a:r>
            <a:r>
              <a:rPr lang="es-MX" sz="3200" dirty="0" err="1"/>
              <a:t>Abiud</a:t>
            </a:r>
            <a:r>
              <a:rPr lang="es-MX" sz="3200" dirty="0"/>
              <a:t> engendró a </a:t>
            </a:r>
            <a:r>
              <a:rPr lang="es-MX" sz="3200" dirty="0" err="1"/>
              <a:t>Eliakim</a:t>
            </a:r>
            <a:r>
              <a:rPr lang="es-MX" sz="3200" dirty="0"/>
              <a:t>, </a:t>
            </a:r>
            <a:r>
              <a:rPr lang="es-MX" sz="3200" dirty="0" err="1"/>
              <a:t>Eliakim</a:t>
            </a:r>
            <a:r>
              <a:rPr lang="es-MX" sz="3200" dirty="0"/>
              <a:t> engendró a Azor, </a:t>
            </a:r>
          </a:p>
          <a:p>
            <a:r>
              <a:rPr lang="es-MX" sz="3200" dirty="0"/>
              <a:t>14. Azor engendró a </a:t>
            </a:r>
            <a:r>
              <a:rPr lang="es-MX" sz="3200" dirty="0" err="1"/>
              <a:t>Sadoq</a:t>
            </a:r>
            <a:r>
              <a:rPr lang="es-MX" sz="3200" dirty="0"/>
              <a:t>, </a:t>
            </a:r>
            <a:r>
              <a:rPr lang="es-MX" sz="3200" dirty="0" err="1"/>
              <a:t>Sadoq</a:t>
            </a:r>
            <a:r>
              <a:rPr lang="es-MX" sz="3200" dirty="0"/>
              <a:t> engendró a </a:t>
            </a:r>
            <a:r>
              <a:rPr lang="es-MX" sz="3200" dirty="0" err="1"/>
              <a:t>Aquim</a:t>
            </a:r>
            <a:r>
              <a:rPr lang="es-MX" sz="3200" dirty="0"/>
              <a:t>, </a:t>
            </a:r>
            <a:r>
              <a:rPr lang="es-MX" sz="3200" dirty="0" err="1"/>
              <a:t>Aquim</a:t>
            </a:r>
            <a:r>
              <a:rPr lang="es-MX" sz="3200" dirty="0"/>
              <a:t> engendró a </a:t>
            </a:r>
            <a:r>
              <a:rPr lang="es-MX" sz="3200" dirty="0" err="1"/>
              <a:t>Eliud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26139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11DBE06A-2C8A-44FA-9318-4BF6A8C3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noProof="1" dirty="0" smtClean="0"/>
              <a:pPr rtl="0"/>
              <a:t>14</a:t>
            </a:fld>
            <a:endParaRPr lang="es-ES" noProof="1"/>
          </a:p>
        </p:txBody>
      </p:sp>
      <p:sp>
        <p:nvSpPr>
          <p:cNvPr id="6" name="Rectángulo 5"/>
          <p:cNvSpPr/>
          <p:nvPr/>
        </p:nvSpPr>
        <p:spPr>
          <a:xfrm>
            <a:off x="866590" y="1231642"/>
            <a:ext cx="10029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/>
              <a:t>15. </a:t>
            </a:r>
            <a:r>
              <a:rPr lang="es-MX" sz="3200" dirty="0" err="1"/>
              <a:t>Eliud</a:t>
            </a:r>
            <a:r>
              <a:rPr lang="es-MX" sz="3200" dirty="0"/>
              <a:t> engendró a Eleazar, Eleazar engendró a </a:t>
            </a:r>
            <a:r>
              <a:rPr lang="es-MX" sz="3200" dirty="0" err="1"/>
              <a:t>Mattán</a:t>
            </a:r>
            <a:r>
              <a:rPr lang="es-MX" sz="3200" dirty="0"/>
              <a:t>, </a:t>
            </a:r>
            <a:r>
              <a:rPr lang="es-MX" sz="3200" dirty="0" err="1"/>
              <a:t>Mattán</a:t>
            </a:r>
            <a:r>
              <a:rPr lang="es-MX" sz="3200" dirty="0"/>
              <a:t> engendró a Jacob, </a:t>
            </a:r>
          </a:p>
          <a:p>
            <a:r>
              <a:rPr lang="es-MX" sz="3200" b="1" dirty="0"/>
              <a:t>16. </a:t>
            </a:r>
            <a:r>
              <a:rPr lang="es-MX" sz="3200" dirty="0"/>
              <a:t>y Jacob engendró a José, el esposo de María, de la que nació Jesús, llamado Cristo. </a:t>
            </a:r>
          </a:p>
          <a:p>
            <a:r>
              <a:rPr lang="es-MX" sz="3200" b="1" dirty="0"/>
              <a:t>17. </a:t>
            </a:r>
            <a:r>
              <a:rPr lang="es-MX" sz="3200" dirty="0"/>
              <a:t>Así que el total de las generaciones son: desde Abraham hasta David, catorce generaciones; desde David hasta la deportación a Babilonia, catorce generaciones; desde la deportación a Babilonia hasta Cristo, catorce generaciones.</a:t>
            </a:r>
          </a:p>
        </p:txBody>
      </p:sp>
    </p:spTree>
    <p:extLst>
      <p:ext uri="{BB962C8B-B14F-4D97-AF65-F5344CB8AC3E}">
        <p14:creationId xmlns:p14="http://schemas.microsoft.com/office/powerpoint/2010/main" val="61217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15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5400" dirty="0"/>
              <a:t>c) Momento de </a:t>
            </a:r>
            <a:r>
              <a:rPr lang="es-ES" sz="5400" dirty="0">
                <a:solidFill>
                  <a:schemeClr val="accent6">
                    <a:lumMod val="75000"/>
                  </a:schemeClr>
                </a:solidFill>
              </a:rPr>
              <a:t>silencio</a:t>
            </a:r>
          </a:p>
        </p:txBody>
      </p:sp>
    </p:spTree>
    <p:extLst>
      <p:ext uri="{BB962C8B-B14F-4D97-AF65-F5344CB8AC3E}">
        <p14:creationId xmlns:p14="http://schemas.microsoft.com/office/powerpoint/2010/main" val="424390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16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" y="88491"/>
            <a:ext cx="12044517" cy="66367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" y="75019"/>
            <a:ext cx="12015019" cy="66502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12" y="88491"/>
            <a:ext cx="5444595" cy="6858000"/>
          </a:xfrm>
          <a:prstGeom prst="rect">
            <a:avLst/>
          </a:prstGeom>
        </p:spPr>
      </p:pic>
      <p:sp>
        <p:nvSpPr>
          <p:cNvPr id="13" name="Título 4">
            <a:extLst>
              <a:ext uri="{FF2B5EF4-FFF2-40B4-BE49-F238E27FC236}">
                <a16:creationId xmlns:a16="http://schemas.microsoft.com/office/drawing/2014/main" xmlns="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629"/>
            <a:ext cx="5024929" cy="5325646"/>
          </a:xfrm>
        </p:spPr>
        <p:txBody>
          <a:bodyPr rtlCol="0">
            <a:normAutofit/>
          </a:bodyPr>
          <a:lstStyle/>
          <a:p>
            <a:pPr rtl="0"/>
            <a:r>
              <a:rPr lang="es-ES" sz="5400" dirty="0"/>
              <a:t>D) Lectura </a:t>
            </a:r>
            <a:r>
              <a:rPr lang="es-ES" sz="5400" dirty="0">
                <a:solidFill>
                  <a:srgbClr val="C00000"/>
                </a:solidFill>
              </a:rPr>
              <a:t>personal</a:t>
            </a:r>
          </a:p>
        </p:txBody>
      </p:sp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152391"/>
            <a:ext cx="6007100" cy="1577503"/>
          </a:xfrm>
        </p:spPr>
        <p:txBody>
          <a:bodyPr rtlCol="0">
            <a:noAutofit/>
          </a:bodyPr>
          <a:lstStyle/>
          <a:p>
            <a:pPr rtl="0"/>
            <a:r>
              <a:rPr lang="es-ES" sz="4800" noProof="1"/>
              <a:t>3. Descubrimos la </a:t>
            </a:r>
            <a:r>
              <a:rPr lang="es-ES" sz="4800" noProof="1">
                <a:solidFill>
                  <a:schemeClr val="accent1">
                    <a:lumMod val="50000"/>
                  </a:schemeClr>
                </a:solidFill>
              </a:rPr>
              <a:t>palabra de Dios</a:t>
            </a:r>
            <a:r>
              <a:rPr lang="es-ES" sz="4800" noProof="1"/>
              <a:t> en la </a:t>
            </a:r>
            <a:r>
              <a:rPr lang="es-ES" sz="4800" noProof="1">
                <a:solidFill>
                  <a:srgbClr val="FFFF00"/>
                </a:solidFill>
              </a:rPr>
              <a:t>vida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noProof="1" dirty="0" smtClean="0"/>
              <a:pPr rtl="0"/>
              <a:t>17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93663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18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2601" y="2186902"/>
            <a:ext cx="11198122" cy="4480598"/>
          </a:xfrm>
        </p:spPr>
        <p:txBody>
          <a:bodyPr rtlCol="0"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s-ES" sz="2800" dirty="0"/>
              <a:t>¿Cuáles son los </a:t>
            </a:r>
            <a:r>
              <a:rPr lang="es-ES" sz="2800" dirty="0">
                <a:solidFill>
                  <a:srgbClr val="7030A0"/>
                </a:solidFill>
              </a:rPr>
              <a:t>nombres conocidos </a:t>
            </a:r>
            <a:r>
              <a:rPr lang="es-ES" sz="2800" dirty="0"/>
              <a:t>en esta lista?</a:t>
            </a:r>
          </a:p>
          <a:p>
            <a:pPr marL="571500" indent="-571500">
              <a:buFont typeface="+mj-lt"/>
              <a:buAutoNum type="romanUcPeriod"/>
            </a:pPr>
            <a:r>
              <a:rPr lang="es-ES" sz="2800" dirty="0"/>
              <a:t>¿Quiénes son las </a:t>
            </a:r>
            <a:r>
              <a:rPr lang="es-ES" sz="2800" dirty="0">
                <a:solidFill>
                  <a:srgbClr val="FF0066"/>
                </a:solidFill>
              </a:rPr>
              <a:t>mujeres</a:t>
            </a:r>
            <a:r>
              <a:rPr lang="es-ES" sz="2800" dirty="0"/>
              <a:t> que aparecen en la lista?</a:t>
            </a:r>
          </a:p>
          <a:p>
            <a:pPr marL="571500" indent="-571500">
              <a:buFont typeface="+mj-lt"/>
              <a:buAutoNum type="romanUcPeriod"/>
            </a:pPr>
            <a:r>
              <a:rPr lang="es-ES" sz="2800" dirty="0"/>
              <a:t>si el evangelista pone </a:t>
            </a:r>
            <a:r>
              <a:rPr lang="es-ES" sz="2800" dirty="0">
                <a:solidFill>
                  <a:srgbClr val="FF0066"/>
                </a:solidFill>
              </a:rPr>
              <a:t>5 </a:t>
            </a:r>
            <a:r>
              <a:rPr lang="es-ES" sz="2800" dirty="0"/>
              <a:t>mujeres y </a:t>
            </a:r>
            <a:r>
              <a:rPr lang="es-ES" sz="2800" dirty="0">
                <a:solidFill>
                  <a:srgbClr val="197DCE"/>
                </a:solidFill>
              </a:rPr>
              <a:t>40</a:t>
            </a:r>
            <a:r>
              <a:rPr lang="es-ES" sz="2800" dirty="0"/>
              <a:t> hombres, sin duda que quiere comunicar un mensaje  ¿Cuál crees que sea?</a:t>
            </a:r>
          </a:p>
          <a:p>
            <a:pPr marL="571500" indent="-571500">
              <a:buFont typeface="+mj-lt"/>
              <a:buAutoNum type="romanUcPeriod"/>
            </a:pPr>
            <a:r>
              <a:rPr lang="es-ES" sz="2800" dirty="0"/>
              <a:t>¿Qué nos dice todo esto de la </a:t>
            </a:r>
            <a:r>
              <a:rPr lang="es-ES" sz="2800" dirty="0">
                <a:solidFill>
                  <a:srgbClr val="008000"/>
                </a:solidFill>
              </a:rPr>
              <a:t>identidad</a:t>
            </a:r>
            <a:r>
              <a:rPr lang="es-ES" sz="2800" dirty="0"/>
              <a:t> de Jesús?</a:t>
            </a:r>
          </a:p>
          <a:p>
            <a:pPr marL="571500" indent="-571500">
              <a:buFont typeface="+mj-lt"/>
              <a:buAutoNum type="romanUcPeriod"/>
            </a:pPr>
            <a:endParaRPr lang="es-ES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800" dirty="0"/>
              <a:t>A) Preguntas de </a:t>
            </a:r>
            <a:r>
              <a:rPr lang="es-ES" sz="4800" dirty="0">
                <a:solidFill>
                  <a:srgbClr val="FFC000"/>
                </a:solidFill>
              </a:rPr>
              <a:t>reflexión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104959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19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5400" dirty="0"/>
              <a:t>c) </a:t>
            </a:r>
            <a:r>
              <a:rPr lang="es-ES" sz="5400" dirty="0">
                <a:solidFill>
                  <a:srgbClr val="FFC000"/>
                </a:solidFill>
              </a:rPr>
              <a:t>Compromiso</a:t>
            </a:r>
            <a:r>
              <a:rPr lang="es-ES" sz="5400" dirty="0"/>
              <a:t> grupal</a:t>
            </a:r>
            <a:endParaRPr lang="es-E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0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7E3D7C1-6919-4785-9AEE-1F6673CA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3E7209B-EA97-4E46-B935-40952561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2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" r="244" b="15614"/>
          <a:stretch/>
        </p:blipFill>
        <p:spPr>
          <a:xfrm>
            <a:off x="3170300" y="1"/>
            <a:ext cx="5851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152391"/>
            <a:ext cx="6007100" cy="1577503"/>
          </a:xfrm>
        </p:spPr>
        <p:txBody>
          <a:bodyPr rtlCol="0">
            <a:noAutofit/>
          </a:bodyPr>
          <a:lstStyle/>
          <a:p>
            <a:r>
              <a:rPr lang="es-ES" sz="4800" noProof="1"/>
              <a:t>3. Oramos </a:t>
            </a:r>
            <a:endParaRPr lang="es-ES" sz="4800" noProof="1">
              <a:solidFill>
                <a:srgbClr val="FFFF0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noProof="1" dirty="0" smtClean="0"/>
              <a:pPr rtl="0"/>
              <a:t>20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58686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21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2601" y="2186902"/>
            <a:ext cx="11375102" cy="4480598"/>
          </a:xfrm>
        </p:spPr>
        <p:txBody>
          <a:bodyPr rtlCol="0"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s-ES" sz="2800" dirty="0"/>
              <a:t>Por el papa Francisco para que siga mostrándonos con su ejemplo el rostro de Dios</a:t>
            </a:r>
          </a:p>
          <a:p>
            <a:pPr marL="571500" indent="-571500">
              <a:buFont typeface="+mj-lt"/>
              <a:buAutoNum type="romanUcPeriod"/>
            </a:pPr>
            <a:r>
              <a:rPr lang="es-ES" sz="2800" dirty="0"/>
              <a:t>Por nosotros para que busquemos siempre y en todo lugar a Jesús</a:t>
            </a:r>
          </a:p>
          <a:p>
            <a:pPr marL="571500" indent="-571500">
              <a:buFont typeface="+mj-lt"/>
              <a:buAutoNum type="romanUcPeriod"/>
            </a:pPr>
            <a:r>
              <a:rPr lang="es-ES" sz="2800" dirty="0"/>
              <a:t>Por aquellos que no conocen a Cristo, para que llegue a ellos su mensaje de salvación </a:t>
            </a:r>
          </a:p>
          <a:p>
            <a:pPr marL="0" indent="0">
              <a:buNone/>
            </a:pPr>
            <a:r>
              <a:rPr lang="es-ES" sz="4000" dirty="0">
                <a:solidFill>
                  <a:srgbClr val="FF0000"/>
                </a:solidFill>
              </a:rPr>
              <a:t>Respuesta: </a:t>
            </a:r>
            <a:r>
              <a:rPr lang="es-ES" sz="4000" dirty="0">
                <a:solidFill>
                  <a:srgbClr val="FFC000"/>
                </a:solidFill>
              </a:rPr>
              <a:t>Padre, ayúdanos a conocer a </a:t>
            </a:r>
            <a:r>
              <a:rPr lang="es-ES" sz="4000" dirty="0" err="1">
                <a:solidFill>
                  <a:srgbClr val="FFC000"/>
                </a:solidFill>
              </a:rPr>
              <a:t>JEsús</a:t>
            </a:r>
            <a:endParaRPr lang="es-ES" sz="4000" dirty="0">
              <a:solidFill>
                <a:srgbClr val="FF0000"/>
              </a:solidFill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800" dirty="0">
                <a:solidFill>
                  <a:srgbClr val="197DCE"/>
                </a:solidFill>
              </a:rPr>
              <a:t>A) preces</a:t>
            </a:r>
          </a:p>
        </p:txBody>
      </p:sp>
    </p:spTree>
    <p:extLst>
      <p:ext uri="{BB962C8B-B14F-4D97-AF65-F5344CB8AC3E}">
        <p14:creationId xmlns:p14="http://schemas.microsoft.com/office/powerpoint/2010/main" val="1896481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22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34716" y="1883192"/>
            <a:ext cx="9745579" cy="5621640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es-MX" sz="2400" b="1" cap="none" dirty="0"/>
              <a:t>Señor, dueño nuestro, ¡qué admirable es tu nombre en toda la tierra! </a:t>
            </a:r>
          </a:p>
          <a:p>
            <a:pPr marL="0" indent="0" algn="ctr">
              <a:buNone/>
            </a:pPr>
            <a:endParaRPr lang="es-MX" sz="700" b="1" cap="none" dirty="0"/>
          </a:p>
          <a:p>
            <a:pPr marL="0" indent="0" algn="ctr">
              <a:buNone/>
            </a:pPr>
            <a:r>
              <a:rPr lang="es-MX" sz="2400" b="1" cap="none" dirty="0"/>
              <a:t>Ensalzaste tu majestad sobre los cielos. De la boca de los niños de </a:t>
            </a:r>
            <a:r>
              <a:rPr lang="es-MX" sz="2400" b="1" cap="none" dirty="0" err="1"/>
              <a:t>pechohas</a:t>
            </a:r>
            <a:r>
              <a:rPr lang="es-MX" sz="2400" b="1" cap="none" dirty="0"/>
              <a:t> sacado una alabanza contra tus enemigos,</a:t>
            </a:r>
          </a:p>
          <a:p>
            <a:pPr marL="0" indent="0" algn="ctr">
              <a:buNone/>
            </a:pPr>
            <a:r>
              <a:rPr lang="es-MX" sz="2400" b="1" cap="none" dirty="0"/>
              <a:t>para reprimir al adversario y al rebelde. </a:t>
            </a:r>
          </a:p>
          <a:p>
            <a:pPr marL="0" indent="0" algn="ctr">
              <a:buNone/>
            </a:pPr>
            <a:endParaRPr lang="es-MX" sz="500" b="1" cap="none" dirty="0"/>
          </a:p>
          <a:p>
            <a:pPr marL="0" indent="0" algn="ctr">
              <a:buNone/>
            </a:pPr>
            <a:r>
              <a:rPr lang="es-MX" sz="2400" b="1" cap="none" dirty="0"/>
              <a:t>Cuando contemplo el cielo, obra de tus dedos, ¿qué es el hombre, para que te acuerdes de él, el ser humano, para darle </a:t>
            </a:r>
            <a:r>
              <a:rPr lang="es-MX" sz="2400" b="1" cap="none" dirty="0" err="1"/>
              <a:t>poder?la</a:t>
            </a:r>
            <a:r>
              <a:rPr lang="es-MX" sz="2400" b="1" cap="none" dirty="0"/>
              <a:t> luna y las estrellas que has creado, 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800" dirty="0">
                <a:solidFill>
                  <a:srgbClr val="197DCE"/>
                </a:solidFill>
              </a:rPr>
              <a:t>A) Salmo 8</a:t>
            </a:r>
          </a:p>
        </p:txBody>
      </p:sp>
    </p:spTree>
    <p:extLst>
      <p:ext uri="{BB962C8B-B14F-4D97-AF65-F5344CB8AC3E}">
        <p14:creationId xmlns:p14="http://schemas.microsoft.com/office/powerpoint/2010/main" val="3397427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23</a:t>
            </a:fld>
            <a:endParaRPr lang="es-E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800" dirty="0">
                <a:solidFill>
                  <a:srgbClr val="197DCE"/>
                </a:solidFill>
              </a:rPr>
              <a:t>A) Salmo 8</a:t>
            </a:r>
          </a:p>
        </p:txBody>
      </p:sp>
      <p:sp>
        <p:nvSpPr>
          <p:cNvPr id="5" name="Marcador de texto 6">
            <a:extLst>
              <a:ext uri="{FF2B5EF4-FFF2-40B4-BE49-F238E27FC236}">
                <a16:creationId xmlns:a16="http://schemas.microsoft.com/office/drawing/2014/main" xmlns="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201" y="1767802"/>
            <a:ext cx="10688052" cy="4480598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es-MX" sz="2800" b="1" cap="none" dirty="0"/>
              <a:t>Lo hiciste poco inferior a los ángeles, lo coronaste de gloria y dignidad, le diste el mando sobre las obras de tus manos, todo lo sometiste bajo sus pies: </a:t>
            </a:r>
          </a:p>
          <a:p>
            <a:pPr marL="0" indent="0" algn="ctr">
              <a:buNone/>
            </a:pPr>
            <a:endParaRPr lang="es-MX" sz="900" cap="none" dirty="0"/>
          </a:p>
          <a:p>
            <a:pPr marL="0" indent="0" algn="ctr">
              <a:buNone/>
            </a:pPr>
            <a:r>
              <a:rPr lang="es-MX" sz="2800" b="1" cap="none" dirty="0"/>
              <a:t>Rebaños de ovejas y toros, y hasta las bestias del campo, las aves del cielo, los peces del mar, que trazan sendas por el mar. </a:t>
            </a:r>
          </a:p>
          <a:p>
            <a:pPr marL="0" indent="0" algn="ctr">
              <a:buNone/>
            </a:pPr>
            <a:endParaRPr lang="es-MX" cap="none" dirty="0"/>
          </a:p>
          <a:p>
            <a:pPr marL="0" indent="0" algn="ctr">
              <a:buNone/>
            </a:pPr>
            <a:r>
              <a:rPr lang="es-MX" sz="2800" b="1" cap="none" dirty="0"/>
              <a:t>Señor, dueño nuestro, ¡qué admirable es tu nombre en toda la tierra! </a:t>
            </a:r>
            <a:endParaRPr lang="es-MX" sz="2800" cap="none" dirty="0"/>
          </a:p>
        </p:txBody>
      </p:sp>
    </p:spTree>
    <p:extLst>
      <p:ext uri="{BB962C8B-B14F-4D97-AF65-F5344CB8AC3E}">
        <p14:creationId xmlns:p14="http://schemas.microsoft.com/office/powerpoint/2010/main" val="1660202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152391"/>
            <a:ext cx="6007100" cy="1577503"/>
          </a:xfrm>
        </p:spPr>
        <p:txBody>
          <a:bodyPr rtlCol="0">
            <a:noAutofit/>
          </a:bodyPr>
          <a:lstStyle/>
          <a:p>
            <a:r>
              <a:rPr lang="es-ES" sz="4800" noProof="1"/>
              <a:t>5. Una ayuda para el grupo</a:t>
            </a:r>
            <a:endParaRPr lang="es-ES" sz="4800" noProof="1">
              <a:solidFill>
                <a:srgbClr val="FFFF0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noProof="1" dirty="0" smtClean="0"/>
              <a:pPr rtl="0"/>
              <a:t>24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4136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-127000"/>
            <a:ext cx="12263540" cy="6985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562100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a) </a:t>
            </a:r>
            <a:r>
              <a:rPr lang="es-MX" b="1" dirty="0">
                <a:solidFill>
                  <a:srgbClr val="FFFF00"/>
                </a:solidFill>
              </a:rPr>
              <a:t>–</a:t>
            </a:r>
            <a:r>
              <a:rPr lang="es-MX" b="1" dirty="0">
                <a:solidFill>
                  <a:srgbClr val="00B050"/>
                </a:solidFill>
              </a:rPr>
              <a:t> contexto </a:t>
            </a:r>
            <a:r>
              <a:rPr lang="es-MX" b="1" dirty="0">
                <a:solidFill>
                  <a:srgbClr val="FFFF00"/>
                </a:solidFill>
              </a:rPr>
              <a:t>–</a:t>
            </a:r>
            <a:r>
              <a:rPr lang="es-MX" b="1" dirty="0">
                <a:solidFill>
                  <a:srgbClr val="00B050"/>
                </a:solidFill>
              </a:rPr>
              <a:t>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25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6" y="1779688"/>
            <a:ext cx="117087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3600" dirty="0"/>
              <a:t>Puerta de entrada al Evangelio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3600" dirty="0"/>
              <a:t>Relación de Jesús y la Historia de la salvación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3600" dirty="0"/>
              <a:t>En las sociedades patriarcales las genealogías eran solo de nombres masculinos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3600" dirty="0"/>
              <a:t>Jesús pone 5 mujeres </a:t>
            </a:r>
            <a:r>
              <a:rPr lang="es-MX" sz="3600" b="1" dirty="0"/>
              <a:t>¿Por qué las escoge a ellas?</a:t>
            </a:r>
          </a:p>
          <a:p>
            <a:r>
              <a:rPr lang="es-MX" sz="3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3600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MX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43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-127000"/>
            <a:ext cx="12263540" cy="6985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562100"/>
          </a:xfrm>
        </p:spPr>
        <p:txBody>
          <a:bodyPr/>
          <a:lstStyle/>
          <a:p>
            <a:r>
              <a:rPr lang="es-MX" sz="5400" b="1" cap="small" dirty="0">
                <a:solidFill>
                  <a:srgbClr val="FF0066"/>
                </a:solidFill>
              </a:rPr>
              <a:t>Mujeres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26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6" y="1562101"/>
            <a:ext cx="117087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es-MX" sz="4400" dirty="0" err="1"/>
              <a:t>Tamar</a:t>
            </a:r>
            <a:r>
              <a:rPr lang="es-MX" sz="4400" dirty="0"/>
              <a:t>                </a:t>
            </a:r>
          </a:p>
          <a:p>
            <a:pPr marL="571500" indent="-571500"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es-MX" sz="4400" dirty="0" err="1"/>
              <a:t>Rajab</a:t>
            </a:r>
            <a:endParaRPr lang="es-MX" sz="4400" dirty="0"/>
          </a:p>
          <a:p>
            <a:pPr marL="571500" indent="-571500"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es-MX" sz="4400" dirty="0"/>
              <a:t>Rut</a:t>
            </a:r>
          </a:p>
          <a:p>
            <a:pPr marL="571500" indent="-571500"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es-MX" sz="4400" dirty="0"/>
              <a:t>Mujer de Urías</a:t>
            </a:r>
          </a:p>
          <a:p>
            <a:pPr marL="571500" indent="-571500"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es-MX" sz="4400" dirty="0"/>
              <a:t>María</a:t>
            </a:r>
          </a:p>
          <a:p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89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-127000"/>
            <a:ext cx="12263540" cy="6985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562100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b) </a:t>
            </a:r>
            <a:r>
              <a:rPr lang="es-MX" b="1" dirty="0">
                <a:solidFill>
                  <a:srgbClr val="FFFF00"/>
                </a:solidFill>
              </a:rPr>
              <a:t>–</a:t>
            </a:r>
            <a:r>
              <a:rPr lang="es-MX" b="1" dirty="0">
                <a:solidFill>
                  <a:srgbClr val="00B050"/>
                </a:solidFill>
              </a:rPr>
              <a:t> Comentario </a:t>
            </a:r>
            <a:r>
              <a:rPr lang="es-MX" b="1" dirty="0">
                <a:solidFill>
                  <a:srgbClr val="FFFF00"/>
                </a:solidFill>
              </a:rPr>
              <a:t>–</a:t>
            </a:r>
            <a:r>
              <a:rPr lang="es-MX" b="1" dirty="0">
                <a:solidFill>
                  <a:srgbClr val="00B050"/>
                </a:solidFill>
              </a:rPr>
              <a:t>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27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6" y="1562101"/>
            <a:ext cx="1170877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MX" sz="4400" b="1" dirty="0">
                <a:solidFill>
                  <a:srgbClr val="0070C0"/>
                </a:solidFill>
              </a:rPr>
              <a:t>Hijo de Abraham   </a:t>
            </a:r>
            <a:r>
              <a:rPr lang="es-MX" sz="4400" dirty="0"/>
              <a:t>Fuente de bendición 						para todas las 								naciones (</a:t>
            </a:r>
            <a:r>
              <a:rPr lang="es-MX" sz="4400" dirty="0" err="1"/>
              <a:t>Gn</a:t>
            </a:r>
            <a:r>
              <a:rPr lang="es-MX" sz="4400" dirty="0"/>
              <a:t> 12, 13)</a:t>
            </a:r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s-MX" sz="4400" dirty="0"/>
          </a:p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MX" sz="4400" b="1" dirty="0">
                <a:solidFill>
                  <a:srgbClr val="CC3399"/>
                </a:solidFill>
              </a:rPr>
              <a:t>Hijo de David	</a:t>
            </a:r>
            <a:r>
              <a:rPr lang="es-MX" sz="4400" dirty="0"/>
              <a:t>	 Respuesta mesiánica   						a Israel </a:t>
            </a:r>
            <a:r>
              <a:rPr lang="es-MX" sz="4000" dirty="0"/>
              <a:t>(2 Sm 7,12-16)</a:t>
            </a:r>
          </a:p>
          <a:p>
            <a:pPr>
              <a:buClr>
                <a:srgbClr val="FF0066"/>
              </a:buClr>
            </a:pPr>
            <a:r>
              <a:rPr lang="es-MX" sz="4400" dirty="0"/>
              <a:t>            </a:t>
            </a:r>
          </a:p>
          <a:p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54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67"/>
            <a:ext cx="12263540" cy="6985000"/>
          </a:xfr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28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5" y="492365"/>
            <a:ext cx="1170877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MX" sz="4400" b="1" dirty="0">
                <a:solidFill>
                  <a:srgbClr val="0070C0"/>
                </a:solidFill>
              </a:rPr>
              <a:t>Lista de nombres			</a:t>
            </a:r>
            <a:r>
              <a:rPr lang="es-MX" sz="4400" b="1" dirty="0"/>
              <a:t>Esquema 3</a:t>
            </a:r>
            <a:r>
              <a:rPr lang="es-MX" sz="4400" b="1" dirty="0">
                <a:cs typeface="Times New Roman" panose="02020603050405020304" pitchFamily="18" charset="0"/>
              </a:rPr>
              <a:t>×14 </a:t>
            </a:r>
          </a:p>
          <a:p>
            <a:pPr lvl="8">
              <a:buClr>
                <a:srgbClr val="FFC000"/>
              </a:buClr>
            </a:pPr>
            <a:r>
              <a:rPr lang="es-MX" sz="4000" b="1" dirty="0">
                <a:cs typeface="Times New Roman" panose="02020603050405020304" pitchFamily="18" charset="0"/>
              </a:rPr>
              <a:t>				</a:t>
            </a:r>
          </a:p>
          <a:p>
            <a:pPr lvl="8">
              <a:buClr>
                <a:srgbClr val="FFC000"/>
              </a:buClr>
            </a:pPr>
            <a:r>
              <a:rPr lang="es-MX" sz="4000" b="1" dirty="0">
                <a:cs typeface="Times New Roman" panose="02020603050405020304" pitchFamily="18" charset="0"/>
              </a:rPr>
              <a:t>	</a:t>
            </a:r>
            <a:r>
              <a:rPr lang="es-MX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s-MX" sz="4000" b="1" dirty="0">
                <a:cs typeface="Times New Roman" panose="02020603050405020304" pitchFamily="18" charset="0"/>
              </a:rPr>
              <a:t>= Numero de la divinidad</a:t>
            </a:r>
          </a:p>
          <a:p>
            <a:pPr lvl="8">
              <a:buClr>
                <a:srgbClr val="FFC000"/>
              </a:buClr>
            </a:pPr>
            <a:r>
              <a:rPr lang="es-MX" sz="4000" b="1" dirty="0">
                <a:cs typeface="Times New Roman" panose="02020603050405020304" pitchFamily="18" charset="0"/>
              </a:rPr>
              <a:t>	</a:t>
            </a:r>
            <a:r>
              <a:rPr lang="es-MX" sz="4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7 </a:t>
            </a:r>
            <a:r>
              <a:rPr lang="es-MX" sz="4000" b="1" dirty="0">
                <a:cs typeface="Times New Roman" panose="02020603050405020304" pitchFamily="18" charset="0"/>
              </a:rPr>
              <a:t>(14/2) = perfección Dios </a:t>
            </a:r>
            <a:endParaRPr lang="es-MX" sz="4000" dirty="0"/>
          </a:p>
          <a:p>
            <a:pPr>
              <a:buClr>
                <a:srgbClr val="FF0066"/>
              </a:buClr>
            </a:pPr>
            <a:r>
              <a:rPr lang="es-MX" sz="4400" dirty="0"/>
              <a:t>            </a:t>
            </a:r>
          </a:p>
          <a:p>
            <a:pPr algn="ctr">
              <a:buClr>
                <a:srgbClr val="FF0066"/>
              </a:buClr>
            </a:pPr>
            <a:r>
              <a:rPr lang="es-MX" sz="4400" dirty="0"/>
              <a:t>Forma de expresar la acción de Dios en el mundo </a:t>
            </a:r>
          </a:p>
          <a:p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55386" y="5083099"/>
            <a:ext cx="10364451" cy="1596177"/>
          </a:xfrm>
          <a:solidFill>
            <a:schemeClr val="accent2">
              <a:lumMod val="75000"/>
            </a:schemeClr>
          </a:solidFill>
          <a:ln>
            <a:solidFill>
              <a:srgbClr val="CCCC00"/>
            </a:solidFill>
          </a:ln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Dios actúa en la historia </a:t>
            </a:r>
            <a:br>
              <a:rPr lang="es-MX" b="1" dirty="0">
                <a:solidFill>
                  <a:schemeClr val="bg1"/>
                </a:solidFill>
              </a:rPr>
            </a:br>
            <a:r>
              <a:rPr lang="es-MX" b="1" dirty="0">
                <a:solidFill>
                  <a:schemeClr val="bg1"/>
                </a:solidFill>
              </a:rPr>
              <a:t>Jesús es la plenitud de la historia</a:t>
            </a:r>
          </a:p>
        </p:txBody>
      </p:sp>
    </p:spTree>
    <p:extLst>
      <p:ext uri="{BB962C8B-B14F-4D97-AF65-F5344CB8AC3E}">
        <p14:creationId xmlns:p14="http://schemas.microsoft.com/office/powerpoint/2010/main" val="2516967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-127000"/>
            <a:ext cx="12263540" cy="6985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562100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a) </a:t>
            </a:r>
            <a:r>
              <a:rPr lang="es-MX" b="1" dirty="0">
                <a:solidFill>
                  <a:srgbClr val="FFFF00"/>
                </a:solidFill>
              </a:rPr>
              <a:t>–</a:t>
            </a:r>
            <a:r>
              <a:rPr lang="es-MX" b="1" dirty="0">
                <a:solidFill>
                  <a:srgbClr val="00B050"/>
                </a:solidFill>
              </a:rPr>
              <a:t> Profundiza</a:t>
            </a:r>
            <a:r>
              <a:rPr lang="es-MX" b="1" dirty="0">
                <a:solidFill>
                  <a:srgbClr val="FFFF00"/>
                </a:solidFill>
              </a:rPr>
              <a:t>–</a:t>
            </a:r>
            <a:r>
              <a:rPr lang="es-MX" b="1" dirty="0">
                <a:solidFill>
                  <a:srgbClr val="00B050"/>
                </a:solidFill>
              </a:rPr>
              <a:t>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29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6" y="1562101"/>
            <a:ext cx="117087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es-MX" sz="4400" dirty="0" err="1"/>
              <a:t>Tamar</a:t>
            </a:r>
            <a:r>
              <a:rPr lang="es-MX" sz="4400" dirty="0"/>
              <a:t>                </a:t>
            </a:r>
          </a:p>
          <a:p>
            <a:pPr marL="571500" indent="-571500"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es-MX" sz="4400" dirty="0" err="1"/>
              <a:t>Rajab</a:t>
            </a:r>
            <a:endParaRPr lang="es-MX" sz="4400" dirty="0"/>
          </a:p>
          <a:p>
            <a:pPr marL="571500" indent="-571500"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es-MX" sz="4400" dirty="0"/>
              <a:t>Rut</a:t>
            </a:r>
          </a:p>
          <a:p>
            <a:pPr marL="571500" indent="-571500"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es-MX" sz="4400" dirty="0"/>
              <a:t>Mujer de Urías</a:t>
            </a:r>
          </a:p>
          <a:p>
            <a:pPr marL="571500" indent="-571500"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es-MX" sz="4400" dirty="0"/>
              <a:t>María</a:t>
            </a:r>
          </a:p>
          <a:p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3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7E3D7C1-6919-4785-9AEE-1F6673CA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3E7209B-EA97-4E46-B935-40952561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3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1"/>
          <a:stretch/>
        </p:blipFill>
        <p:spPr>
          <a:xfrm>
            <a:off x="1" y="0"/>
            <a:ext cx="52324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232401" y="0"/>
            <a:ext cx="6959599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702300" y="771813"/>
            <a:ext cx="62410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800" dirty="0">
                <a:solidFill>
                  <a:srgbClr val="FFC000"/>
                </a:solidFill>
                <a:latin typeface="Fray Gabriel" panose="02000000000000000000" pitchFamily="2" charset="0"/>
              </a:rPr>
              <a:t>¿</a:t>
            </a:r>
            <a:r>
              <a:rPr lang="es-MX" sz="13800" dirty="0">
                <a:solidFill>
                  <a:schemeClr val="bg1"/>
                </a:solidFill>
                <a:latin typeface="Fray Gabriel" panose="02000000000000000000" pitchFamily="2" charset="0"/>
              </a:rPr>
              <a:t>quién </a:t>
            </a:r>
            <a:r>
              <a:rPr lang="es-MX" sz="13800" dirty="0">
                <a:solidFill>
                  <a:schemeClr val="accent1">
                    <a:lumMod val="75000"/>
                  </a:schemeClr>
                </a:solidFill>
                <a:latin typeface="Fray Gabriel" panose="02000000000000000000" pitchFamily="2" charset="0"/>
              </a:rPr>
              <a:t>soy</a:t>
            </a:r>
            <a:r>
              <a:rPr lang="es-MX" sz="13800" dirty="0">
                <a:solidFill>
                  <a:schemeClr val="bg1"/>
                </a:solidFill>
                <a:latin typeface="Fray Gabriel" panose="02000000000000000000" pitchFamily="2" charset="0"/>
              </a:rPr>
              <a:t> yo</a:t>
            </a:r>
            <a:r>
              <a:rPr lang="es-MX" sz="13800" dirty="0">
                <a:solidFill>
                  <a:srgbClr val="FFC000"/>
                </a:solidFill>
                <a:latin typeface="Fray Gabriel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5037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C) Profundización  </a:t>
            </a:r>
            <a:r>
              <a:rPr lang="es-ES" dirty="0">
                <a:solidFill>
                  <a:srgbClr val="FF0066"/>
                </a:solidFill>
              </a:rPr>
              <a:t>La mujer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338242DD-860A-4446-A9ED-6BCEE87A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D2702AE2-358E-4E9A-AF91-90EFED79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30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0" y="2214694"/>
            <a:ext cx="1219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3600" dirty="0"/>
              <a:t>Común denominador de las del </a:t>
            </a:r>
            <a:r>
              <a:rPr lang="es-MX" sz="3600" dirty="0">
                <a:solidFill>
                  <a:srgbClr val="197DCE"/>
                </a:solidFill>
              </a:rPr>
              <a:t>AT</a:t>
            </a:r>
            <a:r>
              <a:rPr lang="es-MX" sz="3600" dirty="0"/>
              <a:t>   Pecadoras </a:t>
            </a:r>
          </a:p>
          <a:p>
            <a:pPr lvl="7"/>
            <a:r>
              <a:rPr lang="es-MX" sz="3600" dirty="0"/>
              <a:t>		                           Extranjeras </a:t>
            </a:r>
            <a:r>
              <a:rPr lang="es-MX" sz="6600" dirty="0">
                <a:solidFill>
                  <a:schemeClr val="accent2"/>
                </a:solidFill>
                <a:latin typeface="Webdings" panose="05030102010509060703" pitchFamily="18" charset="2"/>
              </a:rPr>
              <a:t>a</a:t>
            </a:r>
          </a:p>
          <a:p>
            <a:pPr lvl="7"/>
            <a:r>
              <a:rPr lang="es-MX" sz="3600" dirty="0"/>
              <a:t> </a:t>
            </a:r>
          </a:p>
        </p:txBody>
      </p:sp>
      <p:sp>
        <p:nvSpPr>
          <p:cNvPr id="7" name="Multiplicar 6"/>
          <p:cNvSpPr/>
          <p:nvPr/>
        </p:nvSpPr>
        <p:spPr>
          <a:xfrm>
            <a:off x="10896118" y="1767007"/>
            <a:ext cx="481263" cy="553453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31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 err="1">
                <a:solidFill>
                  <a:srgbClr val="FFC000"/>
                </a:solidFill>
              </a:rPr>
              <a:t>TAmAR</a:t>
            </a:r>
            <a:endParaRPr lang="es-MX" sz="5400" dirty="0">
              <a:solidFill>
                <a:srgbClr val="FFC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654050" y="1897062"/>
            <a:ext cx="5181600" cy="4351338"/>
          </a:xfrm>
        </p:spPr>
        <p:txBody>
          <a:bodyPr>
            <a:normAutofit/>
          </a:bodyPr>
          <a:lstStyle/>
          <a:p>
            <a:r>
              <a:rPr lang="es-MX" sz="3600" cap="none" dirty="0"/>
              <a:t>Una cananea, viuda, se vistió de prostituta para obligar a Judá a ser fiel a la ley y darle un hijo (</a:t>
            </a:r>
            <a:r>
              <a:rPr lang="es-MX" sz="3600" cap="none" dirty="0" err="1"/>
              <a:t>Gn</a:t>
            </a:r>
            <a:r>
              <a:rPr lang="es-MX" sz="3600" cap="none" dirty="0"/>
              <a:t> 38,1-30).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1986756"/>
            <a:ext cx="4762500" cy="4029075"/>
          </a:xfrm>
        </p:spPr>
      </p:pic>
    </p:spTree>
    <p:extLst>
      <p:ext uri="{BB962C8B-B14F-4D97-AF65-F5344CB8AC3E}">
        <p14:creationId xmlns:p14="http://schemas.microsoft.com/office/powerpoint/2010/main" val="2336058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32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err="1">
                <a:solidFill>
                  <a:srgbClr val="CC3399"/>
                </a:solidFill>
              </a:rPr>
              <a:t>Rajab</a:t>
            </a:r>
            <a:endParaRPr lang="es-MX" sz="5400" b="1" dirty="0">
              <a:solidFill>
                <a:srgbClr val="CC3399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654050" y="1897062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3600" cap="none" dirty="0"/>
              <a:t>Una cananea, prostituta de Jericó, hizo alianza con los israelitas. Los ayudó a entrar en la Tierra Prometida y profesó la fe en el Dios liberador del Éxodo (</a:t>
            </a:r>
            <a:r>
              <a:rPr lang="es-MX" sz="3600" cap="none" dirty="0" err="1"/>
              <a:t>Jos</a:t>
            </a:r>
            <a:r>
              <a:rPr lang="es-MX" sz="3600" cap="none" dirty="0"/>
              <a:t> 2,1-21). 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26" y="2029912"/>
            <a:ext cx="4762500" cy="3763374"/>
          </a:xfrm>
        </p:spPr>
      </p:pic>
    </p:spTree>
    <p:extLst>
      <p:ext uri="{BB962C8B-B14F-4D97-AF65-F5344CB8AC3E}">
        <p14:creationId xmlns:p14="http://schemas.microsoft.com/office/powerpoint/2010/main" val="2695942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33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err="1">
                <a:solidFill>
                  <a:schemeClr val="accent1">
                    <a:lumMod val="50000"/>
                  </a:schemeClr>
                </a:solidFill>
              </a:rPr>
              <a:t>Betsabé</a:t>
            </a:r>
            <a:endParaRPr lang="es-MX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654050" y="1897062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3600" cap="none" dirty="0"/>
              <a:t>Una hitita, mujer de Urías, fue seducida, violada y embarazada por el rey David, que además mandó matar a su marido (2 Sm 11,1-27). 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2383555"/>
            <a:ext cx="4762500" cy="3235476"/>
          </a:xfrm>
        </p:spPr>
      </p:pic>
    </p:spTree>
    <p:extLst>
      <p:ext uri="{BB962C8B-B14F-4D97-AF65-F5344CB8AC3E}">
        <p14:creationId xmlns:p14="http://schemas.microsoft.com/office/powerpoint/2010/main" val="1908356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34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dirty="0" err="1">
                <a:solidFill>
                  <a:srgbClr val="FFFF00"/>
                </a:solidFill>
              </a:rPr>
              <a:t>RUt</a:t>
            </a:r>
            <a:endParaRPr lang="es-MX" sz="7200" dirty="0">
              <a:solidFill>
                <a:srgbClr val="FFFF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52400" y="1897062"/>
            <a:ext cx="5683250" cy="5189538"/>
          </a:xfrm>
        </p:spPr>
        <p:txBody>
          <a:bodyPr>
            <a:normAutofit fontScale="70000" lnSpcReduction="20000"/>
          </a:bodyPr>
          <a:lstStyle/>
          <a:p>
            <a:r>
              <a:rPr lang="es-MX" sz="3600" cap="none" dirty="0"/>
              <a:t>Una moabita, viuda pobre, optó por quedarse al lado de Noemí y se adhirió al pueblo de Dios (Rut 1,16-18). Aconsejada por la suegra de Noemí, tomó la iniciativa poco recomendable de imitar a </a:t>
            </a:r>
            <a:r>
              <a:rPr lang="es-MX" sz="3600" cap="none" dirty="0" err="1"/>
              <a:t>Tamar</a:t>
            </a:r>
            <a:r>
              <a:rPr lang="es-MX" sz="3600" cap="none" dirty="0"/>
              <a:t>. Fue a pasar la noche en la era, junto con </a:t>
            </a:r>
            <a:r>
              <a:rPr lang="es-MX" sz="3600" cap="none" dirty="0" err="1"/>
              <a:t>Booz</a:t>
            </a:r>
            <a:r>
              <a:rPr lang="es-MX" sz="3600" cap="none" dirty="0"/>
              <a:t>, forzándolo a observar la ley y darle un hijo. De la relación entre los dos nació Obed, el abuelo del rey David (Rut 3,1-15; 4,13-17). 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20" y="1986756"/>
            <a:ext cx="1694359" cy="4029075"/>
          </a:xfrm>
        </p:spPr>
      </p:pic>
    </p:spTree>
    <p:extLst>
      <p:ext uri="{BB962C8B-B14F-4D97-AF65-F5344CB8AC3E}">
        <p14:creationId xmlns:p14="http://schemas.microsoft.com/office/powerpoint/2010/main" val="2626521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35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b="1" u="sng" dirty="0">
                <a:solidFill>
                  <a:srgbClr val="FF0000"/>
                </a:solidFill>
              </a:rPr>
              <a:t>María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654050" y="189706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cap="none" dirty="0"/>
              <a:t>¡Descúbrelo en la siguiente sección!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2700952"/>
            <a:ext cx="4762500" cy="2600682"/>
          </a:xfrm>
        </p:spPr>
      </p:pic>
    </p:spTree>
    <p:extLst>
      <p:ext uri="{BB962C8B-B14F-4D97-AF65-F5344CB8AC3E}">
        <p14:creationId xmlns:p14="http://schemas.microsoft.com/office/powerpoint/2010/main" val="300210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152391"/>
            <a:ext cx="6007100" cy="1577503"/>
          </a:xfrm>
        </p:spPr>
        <p:txBody>
          <a:bodyPr rtlCol="0">
            <a:noAutofit/>
          </a:bodyPr>
          <a:lstStyle/>
          <a:p>
            <a:pPr rtl="0"/>
            <a:r>
              <a:rPr lang="es-ES" sz="4800" noProof="1"/>
              <a:t>0. Ambientación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noProof="1" dirty="0" smtClean="0"/>
              <a:pPr rtl="0"/>
              <a:t>4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361" y="0"/>
            <a:ext cx="2371039" cy="1369912"/>
          </a:xfrm>
        </p:spPr>
        <p:txBody>
          <a:bodyPr rtlCol="0">
            <a:noAutofit/>
          </a:bodyPr>
          <a:lstStyle/>
          <a:p>
            <a:pPr rtl="0"/>
            <a:r>
              <a:rPr lang="es-ES" sz="4400" dirty="0">
                <a:latin typeface="AR ESSENCE" panose="02000000000000000000" pitchFamily="2" charset="0"/>
              </a:rPr>
              <a:t>Oración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smtClean="0"/>
              <a:pPr rtl="0"/>
              <a:t>5</a:t>
            </a:fld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360" y="1347157"/>
            <a:ext cx="4394200" cy="5135563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ES" sz="9400" dirty="0">
                <a:solidFill>
                  <a:srgbClr val="00B050"/>
                </a:solidFill>
                <a:latin typeface="Fray Gabriel" panose="02000000000000000000" pitchFamily="2" charset="0"/>
              </a:rPr>
              <a:t>Dios </a:t>
            </a:r>
            <a:r>
              <a:rPr lang="es-ES" sz="6600" dirty="0">
                <a:solidFill>
                  <a:srgbClr val="00B050"/>
                </a:solidFill>
                <a:latin typeface="Fray Gabriel" panose="02000000000000000000" pitchFamily="2" charset="0"/>
              </a:rPr>
              <a:t>tiene </a:t>
            </a:r>
          </a:p>
          <a:p>
            <a:pPr rtl="0"/>
            <a:r>
              <a:rPr lang="es-ES" sz="6600" b="1" dirty="0">
                <a:solidFill>
                  <a:srgbClr val="00B050"/>
                </a:solidFill>
                <a:latin typeface="Fray Gabriel" panose="02000000000000000000" pitchFamily="2" charset="0"/>
              </a:rPr>
              <a:t>    </a:t>
            </a:r>
            <a:r>
              <a:rPr lang="es-ES" sz="6600" b="1" dirty="0">
                <a:solidFill>
                  <a:schemeClr val="bg1">
                    <a:lumMod val="50000"/>
                  </a:schemeClr>
                </a:solidFill>
                <a:latin typeface="Fray Gabriel" panose="02000000000000000000" pitchFamily="2" charset="0"/>
              </a:rPr>
              <a:t>Rostro </a:t>
            </a:r>
            <a:r>
              <a:rPr lang="es-ES" sz="6600" dirty="0">
                <a:solidFill>
                  <a:srgbClr val="00B050"/>
                </a:solidFill>
                <a:latin typeface="Fray Gabriel" panose="02000000000000000000" pitchFamily="2" charset="0"/>
              </a:rPr>
              <a:t>humano:</a:t>
            </a:r>
          </a:p>
          <a:p>
            <a:pPr algn="ctr" rtl="0"/>
            <a:r>
              <a:rPr lang="es-ES" sz="9500" b="1" dirty="0">
                <a:solidFill>
                  <a:schemeClr val="accent1">
                    <a:lumMod val="75000"/>
                  </a:schemeClr>
                </a:solidFill>
                <a:latin typeface="Fray Gabriel" panose="02000000000000000000" pitchFamily="2" charset="0"/>
              </a:rPr>
              <a:t>Jesús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7400" y="191488"/>
            <a:ext cx="6324600" cy="6666512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es-ES" sz="2600" dirty="0" err="1">
                <a:solidFill>
                  <a:schemeClr val="tx1"/>
                </a:solidFill>
                <a:latin typeface="AR ESSENCE" panose="02000000000000000000" pitchFamily="2" charset="0"/>
              </a:rPr>
              <a:t>Qúe</a:t>
            </a:r>
            <a:r>
              <a:rPr lang="es-ES" sz="2600" dirty="0">
                <a:solidFill>
                  <a:schemeClr val="tx1"/>
                </a:solidFill>
                <a:latin typeface="AR ESSENCE" panose="02000000000000000000" pitchFamily="2" charset="0"/>
              </a:rPr>
              <a:t> hermoso es poder mirarte a los ojos, mi Dios .</a:t>
            </a:r>
          </a:p>
          <a:p>
            <a:pPr marL="0" indent="0" rtl="0">
              <a:buNone/>
            </a:pPr>
            <a:r>
              <a:rPr lang="es-ES" sz="2600" dirty="0">
                <a:solidFill>
                  <a:schemeClr val="tx1"/>
                </a:solidFill>
                <a:latin typeface="AR ESSENCE" panose="02000000000000000000" pitchFamily="2" charset="0"/>
              </a:rPr>
              <a:t>Lleno de amor infinito me miras </a:t>
            </a:r>
          </a:p>
          <a:p>
            <a:pPr marL="0" indent="0" rtl="0">
              <a:buNone/>
            </a:pPr>
            <a:r>
              <a:rPr lang="es-ES" sz="2600" dirty="0">
                <a:solidFill>
                  <a:schemeClr val="tx1"/>
                </a:solidFill>
                <a:latin typeface="AR ESSENCE" panose="02000000000000000000" pitchFamily="2" charset="0"/>
              </a:rPr>
              <a:t>Y yo te miro,</a:t>
            </a:r>
          </a:p>
          <a:p>
            <a:pPr marL="0" indent="0" rtl="0">
              <a:buNone/>
            </a:pPr>
            <a:r>
              <a:rPr lang="es-ES" sz="2600" dirty="0">
                <a:solidFill>
                  <a:schemeClr val="tx1"/>
                </a:solidFill>
                <a:latin typeface="AR ESSENCE" panose="02000000000000000000" pitchFamily="2" charset="0"/>
              </a:rPr>
              <a:t>Mucho, mucho tiempo hasta que nuestras miradas se encuentran y sé que estás ahí.</a:t>
            </a:r>
          </a:p>
          <a:p>
            <a:pPr marL="0" indent="0" rtl="0">
              <a:buNone/>
            </a:pPr>
            <a:r>
              <a:rPr lang="es-ES" sz="2600" dirty="0">
                <a:solidFill>
                  <a:schemeClr val="tx1"/>
                </a:solidFill>
                <a:latin typeface="AR ESSENCE" panose="02000000000000000000" pitchFamily="2" charset="0"/>
              </a:rPr>
              <a:t>¡Mira en mi corazón!</a:t>
            </a:r>
          </a:p>
          <a:p>
            <a:pPr marL="0" indent="0" rtl="0">
              <a:buNone/>
            </a:pPr>
            <a:r>
              <a:rPr lang="es-ES" sz="2600" dirty="0">
                <a:solidFill>
                  <a:schemeClr val="tx1"/>
                </a:solidFill>
                <a:latin typeface="AR ESSENCE" panose="02000000000000000000" pitchFamily="2" charset="0"/>
              </a:rPr>
              <a:t>Aleja todo lo que se interpone entre tú y yo</a:t>
            </a:r>
          </a:p>
          <a:p>
            <a:pPr marL="0" indent="0" rtl="0">
              <a:buNone/>
            </a:pPr>
            <a:r>
              <a:rPr lang="es-ES" sz="2600" dirty="0">
                <a:solidFill>
                  <a:schemeClr val="tx1"/>
                </a:solidFill>
                <a:latin typeface="AR ESSENCE" panose="02000000000000000000" pitchFamily="2" charset="0"/>
              </a:rPr>
              <a:t>Deseo entregarte mi vida.</a:t>
            </a:r>
          </a:p>
          <a:p>
            <a:pPr marL="0" indent="0" rtl="0">
              <a:buNone/>
            </a:pPr>
            <a:r>
              <a:rPr lang="es-ES" sz="2600" dirty="0">
                <a:solidFill>
                  <a:schemeClr val="tx1"/>
                </a:solidFill>
                <a:latin typeface="AR ESSENCE" panose="02000000000000000000" pitchFamily="2" charset="0"/>
              </a:rPr>
              <a:t>Dime tú cómo se hace.</a:t>
            </a:r>
          </a:p>
          <a:p>
            <a:pPr marL="0" indent="0" algn="r" rtl="0">
              <a:buNone/>
            </a:pPr>
            <a:r>
              <a:rPr lang="es-ES" sz="2600" dirty="0">
                <a:solidFill>
                  <a:schemeClr val="tx1"/>
                </a:solidFill>
                <a:latin typeface="AR ESSENCE" panose="02000000000000000000" pitchFamily="2" charset="0"/>
              </a:rPr>
              <a:t>Amén.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8821" y="6309380"/>
            <a:ext cx="378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cap="small" dirty="0">
                <a:solidFill>
                  <a:schemeClr val="bg1"/>
                </a:solidFill>
                <a:latin typeface="AR ESSENCE" panose="02000000000000000000" pitchFamily="2" charset="0"/>
              </a:rPr>
              <a:t>Benedicto XVI</a:t>
            </a:r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152391"/>
            <a:ext cx="6007100" cy="1577503"/>
          </a:xfrm>
        </p:spPr>
        <p:txBody>
          <a:bodyPr rtlCol="0">
            <a:noAutofit/>
          </a:bodyPr>
          <a:lstStyle/>
          <a:p>
            <a:pPr rtl="0"/>
            <a:r>
              <a:rPr lang="es-ES" sz="4800" noProof="1"/>
              <a:t>1. Mirar la práctica de la </a:t>
            </a:r>
            <a:r>
              <a:rPr lang="es-ES" sz="4800" noProof="1">
                <a:solidFill>
                  <a:srgbClr val="FFC000"/>
                </a:solidFill>
              </a:rPr>
              <a:t>comunidad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noProof="1" dirty="0" smtClean="0"/>
              <a:pPr rtl="0"/>
              <a:t>6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80212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-127000"/>
            <a:ext cx="1226354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562100"/>
          </a:xfrm>
        </p:spPr>
        <p:txBody>
          <a:bodyPr/>
          <a:lstStyle/>
          <a:p>
            <a:r>
              <a:rPr lang="es-MX" dirty="0">
                <a:solidFill>
                  <a:srgbClr val="00B050"/>
                </a:solidFill>
              </a:rPr>
              <a:t>- Primer Encuentro – </a:t>
            </a:r>
            <a:r>
              <a:rPr lang="es-MX" dirty="0"/>
              <a:t/>
            </a:r>
            <a:br>
              <a:rPr lang="es-MX" dirty="0"/>
            </a:br>
            <a:r>
              <a:rPr lang="es-MX" sz="2800" dirty="0"/>
              <a:t>principio del Evangelio de Mateo  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7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483226" y="1779688"/>
            <a:ext cx="10795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3600" dirty="0"/>
              <a:t>Genealogía de Jesús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3600" dirty="0"/>
              <a:t>Origen de Jesús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3600" dirty="0"/>
          </a:p>
          <a:p>
            <a:r>
              <a:rPr lang="es-MX" sz="3600" dirty="0"/>
              <a:t>Para identificarnos solemos recurrir 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3600" dirty="0"/>
          </a:p>
          <a:p>
            <a:pPr marL="342900" indent="-342900">
              <a:buFont typeface="+mj-lt"/>
              <a:buAutoNum type="alphaUcPeriod"/>
            </a:pPr>
            <a:r>
              <a:rPr lang="es-MX" sz="3600" dirty="0"/>
              <a:t>Lugar de origen</a:t>
            </a:r>
          </a:p>
          <a:p>
            <a:pPr marL="342900" indent="-342900">
              <a:buFont typeface="+mj-lt"/>
              <a:buAutoNum type="alphaUcPeriod"/>
            </a:pPr>
            <a:r>
              <a:rPr lang="es-MX" sz="3600" dirty="0"/>
              <a:t>Puesto o grado académico</a:t>
            </a:r>
          </a:p>
          <a:p>
            <a:pPr marL="342900" indent="-342900">
              <a:buFont typeface="+mj-lt"/>
              <a:buAutoNum type="alphaUcPeriod"/>
            </a:pPr>
            <a:r>
              <a:rPr lang="es-MX" sz="3600" dirty="0">
                <a:solidFill>
                  <a:srgbClr val="C00000"/>
                </a:solidFill>
              </a:rPr>
              <a:t>Familia 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3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40" y="-127000"/>
            <a:ext cx="1226354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562100"/>
          </a:xfrm>
        </p:spPr>
        <p:txBody>
          <a:bodyPr/>
          <a:lstStyle/>
          <a:p>
            <a:r>
              <a:rPr lang="es-MX" dirty="0">
                <a:solidFill>
                  <a:srgbClr val="00B050"/>
                </a:solidFill>
              </a:rPr>
              <a:t>- Primer Encuentro – </a:t>
            </a:r>
            <a:r>
              <a:rPr lang="es-MX" dirty="0"/>
              <a:t/>
            </a:r>
            <a:br>
              <a:rPr lang="es-MX" dirty="0"/>
            </a:br>
            <a:r>
              <a:rPr lang="es-MX" sz="2800" dirty="0"/>
              <a:t>principio del Evangelio de Mateo  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8</a:t>
            </a:fld>
            <a:endParaRPr lang="es-ES" noProof="0"/>
          </a:p>
        </p:txBody>
      </p:sp>
      <p:sp>
        <p:nvSpPr>
          <p:cNvPr id="7" name="CuadroTexto 6"/>
          <p:cNvSpPr txBox="1"/>
          <p:nvPr/>
        </p:nvSpPr>
        <p:spPr>
          <a:xfrm>
            <a:off x="698500" y="1397001"/>
            <a:ext cx="10795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endParaRPr lang="es-MX" sz="3600" dirty="0">
              <a:solidFill>
                <a:srgbClr val="C00000"/>
              </a:solidFill>
            </a:endParaRPr>
          </a:p>
          <a:p>
            <a:r>
              <a:rPr lang="es-MX" sz="3600" dirty="0"/>
              <a:t>Hay personas que se </a:t>
            </a:r>
            <a:r>
              <a:rPr lang="es-MX" sz="3600" dirty="0">
                <a:solidFill>
                  <a:srgbClr val="00B0F0"/>
                </a:solidFill>
              </a:rPr>
              <a:t>avergüenzan</a:t>
            </a:r>
            <a:r>
              <a:rPr lang="es-MX" sz="3600" dirty="0"/>
              <a:t> de su familia y viven en apariencias</a:t>
            </a:r>
          </a:p>
          <a:p>
            <a:endParaRPr lang="es-MX" sz="3600" dirty="0"/>
          </a:p>
          <a:p>
            <a:pPr marL="342900" indent="-342900">
              <a:buFont typeface="+mj-lt"/>
              <a:buAutoNum type="arabicPeriod"/>
            </a:pPr>
            <a:r>
              <a:rPr lang="es-MX" sz="3600" dirty="0"/>
              <a:t>Cuando me presento, ¿qué digo de mí mismo?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3600" dirty="0"/>
              <a:t>¿Hablo de mi </a:t>
            </a:r>
            <a:r>
              <a:rPr lang="es-MX" sz="3600" dirty="0">
                <a:solidFill>
                  <a:srgbClr val="00B050"/>
                </a:solidFill>
              </a:rPr>
              <a:t>familia</a:t>
            </a:r>
            <a:r>
              <a:rPr lang="es-MX" sz="36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3600" dirty="0"/>
              <a:t>¿Qué conozco de ella?</a:t>
            </a:r>
          </a:p>
          <a:p>
            <a:pPr marL="342900" indent="-342900">
              <a:buFont typeface="+mj-lt"/>
              <a:buAutoNum type="arabicPeriod"/>
            </a:pPr>
            <a:endParaRPr lang="es-MX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1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152391"/>
            <a:ext cx="6007100" cy="1577503"/>
          </a:xfrm>
        </p:spPr>
        <p:txBody>
          <a:bodyPr rtlCol="0">
            <a:noAutofit/>
          </a:bodyPr>
          <a:lstStyle/>
          <a:p>
            <a:pPr rtl="0"/>
            <a:r>
              <a:rPr lang="es-ES" sz="4800" noProof="1"/>
              <a:t>2. Mirar la práctica de </a:t>
            </a:r>
            <a:r>
              <a:rPr lang="es-ES" sz="4800" noProof="1">
                <a:solidFill>
                  <a:srgbClr val="197DCE"/>
                </a:solidFill>
              </a:rPr>
              <a:t>Jesús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es-ES" noProof="1" dirty="0" smtClean="0"/>
              <a:pPr rtl="0"/>
              <a:t>9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1"/>
              <a:t>AGREGAR UN PIE DE PÁGIN</a:t>
            </a:r>
          </a:p>
        </p:txBody>
      </p:sp>
    </p:spTree>
    <p:extLst>
      <p:ext uri="{BB962C8B-B14F-4D97-AF65-F5344CB8AC3E}">
        <p14:creationId xmlns:p14="http://schemas.microsoft.com/office/powerpoint/2010/main" val="34792633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0</TotalTime>
  <Words>1210</Words>
  <Application>Microsoft Office PowerPoint</Application>
  <PresentationFormat>Panorámica</PresentationFormat>
  <Paragraphs>192</Paragraphs>
  <Slides>35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AR ESSENCE</vt:lpstr>
      <vt:lpstr>Arial</vt:lpstr>
      <vt:lpstr>Calibri</vt:lpstr>
      <vt:lpstr>Fray Gabriel</vt:lpstr>
      <vt:lpstr>Times New Roman</vt:lpstr>
      <vt:lpstr>Tw Cen MT</vt:lpstr>
      <vt:lpstr>Webdings</vt:lpstr>
      <vt:lpstr>Wingdings</vt:lpstr>
      <vt:lpstr>Gota</vt:lpstr>
      <vt:lpstr>Tema 1  EL carnet  de identidad  de Jesús</vt:lpstr>
      <vt:lpstr>Presentación de PowerPoint</vt:lpstr>
      <vt:lpstr>Presentación de PowerPoint</vt:lpstr>
      <vt:lpstr>0. Ambientación</vt:lpstr>
      <vt:lpstr>Oración</vt:lpstr>
      <vt:lpstr>1. Mirar la práctica de la comunidad</vt:lpstr>
      <vt:lpstr>- Primer Encuentro –  principio del Evangelio de Mateo  </vt:lpstr>
      <vt:lpstr>- Primer Encuentro –  principio del Evangelio de Mateo  </vt:lpstr>
      <vt:lpstr>2. Mirar la práctica de Jesús</vt:lpstr>
      <vt:lpstr>A) Claves de lectura</vt:lpstr>
      <vt:lpstr>B) Proclamación del Texto (Mt 1, 1-17) </vt:lpstr>
      <vt:lpstr>Presentación de PowerPoint</vt:lpstr>
      <vt:lpstr>Presentación de PowerPoint</vt:lpstr>
      <vt:lpstr>Presentación de PowerPoint</vt:lpstr>
      <vt:lpstr>c) Momento de silencio</vt:lpstr>
      <vt:lpstr>D) Lectura personal</vt:lpstr>
      <vt:lpstr>3. Descubrimos la palabra de Dios en la vida</vt:lpstr>
      <vt:lpstr>A) Preguntas de reflexión</vt:lpstr>
      <vt:lpstr>c) Compromiso grupal</vt:lpstr>
      <vt:lpstr>3. Oramos </vt:lpstr>
      <vt:lpstr>A) preces</vt:lpstr>
      <vt:lpstr>A) Salmo 8</vt:lpstr>
      <vt:lpstr>A) Salmo 8</vt:lpstr>
      <vt:lpstr>5. Una ayuda para el grupo</vt:lpstr>
      <vt:lpstr>a) – contexto –  </vt:lpstr>
      <vt:lpstr>Mujeres </vt:lpstr>
      <vt:lpstr>b) – Comentario –  </vt:lpstr>
      <vt:lpstr>Dios actúa en la historia  Jesús es la plenitud de la historia</vt:lpstr>
      <vt:lpstr>a) – Profundiza–  </vt:lpstr>
      <vt:lpstr>C) Profundización  La mujer</vt:lpstr>
      <vt:lpstr>TAmAR</vt:lpstr>
      <vt:lpstr>Rajab</vt:lpstr>
      <vt:lpstr>Betsabé</vt:lpstr>
      <vt:lpstr>RUt</vt:lpstr>
      <vt:lpstr>María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 EL carnet  de identidad  de Jesús</dc:title>
  <dc:creator/>
  <cp:lastModifiedBy/>
  <cp:revision>2</cp:revision>
  <dcterms:created xsi:type="dcterms:W3CDTF">2019-08-01T18:02:26Z</dcterms:created>
  <dcterms:modified xsi:type="dcterms:W3CDTF">2019-08-22T03:12:25Z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2018-08-01T18:52:35.0353158Z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